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6" r:id="rId3"/>
    <p:sldId id="277" r:id="rId4"/>
    <p:sldId id="257" r:id="rId5"/>
    <p:sldId id="280" r:id="rId6"/>
    <p:sldId id="259" r:id="rId7"/>
    <p:sldId id="260" r:id="rId8"/>
    <p:sldId id="261" r:id="rId9"/>
    <p:sldId id="263" r:id="rId10"/>
    <p:sldId id="269" r:id="rId11"/>
    <p:sldId id="273" r:id="rId12"/>
    <p:sldId id="270" r:id="rId13"/>
    <p:sldId id="275" r:id="rId14"/>
    <p:sldId id="274" r:id="rId15"/>
    <p:sldId id="271" r:id="rId16"/>
    <p:sldId id="27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E41A"/>
    <a:srgbClr val="13340A"/>
    <a:srgbClr val="009900"/>
    <a:srgbClr val="42B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6" autoAdjust="0"/>
    <p:restoredTop sz="94660"/>
  </p:normalViewPr>
  <p:slideViewPr>
    <p:cSldViewPr>
      <p:cViewPr>
        <p:scale>
          <a:sx n="100" d="100"/>
          <a:sy n="100" d="100"/>
        </p:scale>
        <p:origin x="-2112" y="-1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82737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55321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0345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5930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9373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09726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60610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97303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98072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19215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1671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5E41A">
                <a:lumMod val="87000"/>
                <a:lumOff val="13000"/>
              </a:srgbClr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40B88-7CAD-4272-BEE4-102625F7A47C}" type="datetimeFigureOut">
              <a:rPr lang="en-NZ" smtClean="0"/>
              <a:t>8/05/13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B518C-1F7B-4DFA-8832-7AB0E93E6B9D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941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eniorsecondary.tki.org.nz/Health-and-physical-education/Achievement-objectives/L8-Health-education" TargetMode="External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donor.co.nz/" TargetMode="External"/><Relationship Id="rId3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3" Type="http://schemas.openxmlformats.org/officeDocument/2006/relationships/hyperlink" Target="http://www.donor.co.nz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donor.co.nz" TargetMode="Externa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DNZgraphic.gif"/>
          <p:cNvPicPr>
            <a:picLocks noChangeAspect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-171401"/>
            <a:ext cx="7113748" cy="7141977"/>
          </a:xfrm>
          <a:prstGeom prst="rect">
            <a:avLst/>
          </a:prstGeom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229900" y="2204864"/>
            <a:ext cx="5618027" cy="1204306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/>
              <a:t>Exploring Organ Donation</a:t>
            </a:r>
            <a:endParaRPr lang="en-US" sz="6000" b="1" dirty="0"/>
          </a:p>
        </p:txBody>
      </p:sp>
      <p:sp>
        <p:nvSpPr>
          <p:cNvPr id="3" name="Rounded Rectangle 2"/>
          <p:cNvSpPr/>
          <p:nvPr/>
        </p:nvSpPr>
        <p:spPr>
          <a:xfrm>
            <a:off x="539552" y="4581128"/>
            <a:ext cx="7560840" cy="648072"/>
          </a:xfrm>
          <a:prstGeom prst="round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46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899592" y="4581128"/>
            <a:ext cx="7272808" cy="64807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000" b="1" dirty="0" smtClean="0">
                <a:latin typeface="Iskoola Pota" pitchFamily="34" charset="0"/>
                <a:cs typeface="Iskoola Pota" pitchFamily="34" charset="0"/>
              </a:rPr>
              <a:t>Through HEALTH EDUCATION UNITS</a:t>
            </a:r>
            <a:endParaRPr lang="en-US" sz="3000" b="1" dirty="0">
              <a:latin typeface="Iskoola Pota" pitchFamily="34" charset="0"/>
              <a:cs typeface="Iskoola Pot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676456" y="-459432"/>
            <a:ext cx="144016" cy="8136904"/>
          </a:xfrm>
          <a:prstGeom prst="rect">
            <a:avLst/>
          </a:prstGeom>
          <a:solidFill>
            <a:srgbClr val="A5E4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362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 smtClean="0">
                <a:solidFill>
                  <a:srgbClr val="13340A"/>
                </a:solidFill>
              </a:rPr>
              <a:t>UNIT OVERVIEW… </a:t>
            </a:r>
            <a:r>
              <a:rPr lang="en-US" sz="2800" dirty="0" smtClean="0">
                <a:solidFill>
                  <a:srgbClr val="A5E41A"/>
                </a:solidFill>
              </a:rPr>
              <a:t>HEALTH EDUCATION</a:t>
            </a:r>
            <a:endParaRPr lang="en-US" sz="2800" dirty="0">
              <a:solidFill>
                <a:srgbClr val="A5E41A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99592" y="1124744"/>
            <a:ext cx="7520940" cy="52807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800" b="1" dirty="0" smtClean="0"/>
              <a:t>JUNIOR </a:t>
            </a:r>
            <a:r>
              <a:rPr lang="en-US" sz="2800" b="1" dirty="0"/>
              <a:t>UNIT </a:t>
            </a:r>
            <a:r>
              <a:rPr lang="en-US" sz="2800" b="1" dirty="0" smtClean="0"/>
              <a:t>(years 9–10) </a:t>
            </a:r>
          </a:p>
          <a:p>
            <a:pPr marL="0" indent="0">
              <a:buNone/>
            </a:pPr>
            <a:r>
              <a:rPr lang="en-US" sz="2800" b="1" dirty="0" smtClean="0"/>
              <a:t>Specific outcomes</a:t>
            </a:r>
            <a:endParaRPr lang="en-AU" sz="2800" dirty="0" smtClean="0"/>
          </a:p>
          <a:p>
            <a:r>
              <a:rPr lang="en-US" sz="2800" dirty="0" smtClean="0"/>
              <a:t>Develop </a:t>
            </a:r>
            <a:r>
              <a:rPr lang="en-US" sz="2800" dirty="0"/>
              <a:t>communication skills in sensitive situations</a:t>
            </a:r>
            <a:endParaRPr lang="en-AU" sz="2800" dirty="0"/>
          </a:p>
          <a:p>
            <a:pPr lvl="0"/>
            <a:r>
              <a:rPr lang="en-US" sz="2800" dirty="0"/>
              <a:t>Understand and accept different perspectives</a:t>
            </a:r>
            <a:endParaRPr lang="en-AU" sz="2800" dirty="0"/>
          </a:p>
          <a:p>
            <a:pPr lvl="0"/>
            <a:r>
              <a:rPr lang="en-US" sz="2800" dirty="0"/>
              <a:t>Understand the process of making informed choices</a:t>
            </a:r>
            <a:endParaRPr lang="en-AU" sz="2800" dirty="0"/>
          </a:p>
          <a:p>
            <a:pPr lvl="0"/>
            <a:r>
              <a:rPr lang="en-US" sz="2800" dirty="0"/>
              <a:t>Understand the impact of changing situations and roles on the way we make decisions</a:t>
            </a:r>
            <a:endParaRPr lang="en-AU" sz="2800" dirty="0"/>
          </a:p>
          <a:p>
            <a:pPr marL="0" indent="0" algn="just">
              <a:buNone/>
            </a:pPr>
            <a:endParaRPr lang="en-US" sz="2000" dirty="0"/>
          </a:p>
        </p:txBody>
      </p:sp>
      <p:pic>
        <p:nvPicPr>
          <p:cNvPr id="4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5436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 smtClean="0">
                <a:solidFill>
                  <a:srgbClr val="13340A"/>
                </a:solidFill>
              </a:rPr>
              <a:t>UNIT OVERVIEW… </a:t>
            </a:r>
            <a:r>
              <a:rPr lang="en-US" sz="2800" dirty="0" smtClean="0">
                <a:solidFill>
                  <a:srgbClr val="A5E41A"/>
                </a:solidFill>
              </a:rPr>
              <a:t>HEALTH EDUCATION</a:t>
            </a:r>
            <a:endParaRPr lang="en-US" sz="2800" dirty="0">
              <a:solidFill>
                <a:srgbClr val="A5E41A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7544" y="1124744"/>
            <a:ext cx="7952988" cy="52807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800" b="1" dirty="0" smtClean="0"/>
              <a:t>JUNIOR UNIT </a:t>
            </a:r>
            <a:r>
              <a:rPr lang="en-US" sz="2800" b="1" dirty="0"/>
              <a:t>(years 9–10) </a:t>
            </a:r>
            <a:endParaRPr lang="en-US" sz="2800" b="1" dirty="0" smtClean="0"/>
          </a:p>
          <a:p>
            <a:pPr marL="0" indent="0" algn="just">
              <a:buNone/>
            </a:pPr>
            <a:r>
              <a:rPr lang="en-NZ" sz="2300" dirty="0" smtClean="0"/>
              <a:t>This </a:t>
            </a:r>
            <a:r>
              <a:rPr lang="en-NZ" sz="2300" dirty="0"/>
              <a:t>unit </a:t>
            </a:r>
            <a:r>
              <a:rPr lang="en-NZ" sz="2300" dirty="0" smtClean="0"/>
              <a:t>includes:</a:t>
            </a:r>
            <a:endParaRPr lang="en-NZ" sz="2300" dirty="0"/>
          </a:p>
          <a:p>
            <a:pPr algn="just"/>
            <a:r>
              <a:rPr lang="en-NZ" sz="2300" dirty="0" smtClean="0"/>
              <a:t>activities </a:t>
            </a:r>
            <a:r>
              <a:rPr lang="en-NZ" sz="2300" dirty="0"/>
              <a:t>that explore </a:t>
            </a:r>
            <a:r>
              <a:rPr lang="en-NZ" sz="2300" dirty="0" smtClean="0"/>
              <a:t>existing knowledge and students’ </a:t>
            </a:r>
            <a:r>
              <a:rPr lang="en-NZ" sz="2300" dirty="0"/>
              <a:t>personal </a:t>
            </a:r>
            <a:r>
              <a:rPr lang="en-NZ" sz="2300" dirty="0" smtClean="0"/>
              <a:t>views</a:t>
            </a:r>
          </a:p>
          <a:p>
            <a:pPr algn="just"/>
            <a:r>
              <a:rPr lang="en-NZ" sz="2300" dirty="0" smtClean="0"/>
              <a:t>background information about organ donation</a:t>
            </a:r>
          </a:p>
          <a:p>
            <a:pPr algn="just"/>
            <a:r>
              <a:rPr lang="en-NZ" sz="2300" dirty="0" smtClean="0"/>
              <a:t>using secondary sources to explore different perspectives on the topic</a:t>
            </a:r>
          </a:p>
          <a:p>
            <a:pPr algn="just"/>
            <a:r>
              <a:rPr lang="en-NZ" sz="2300" dirty="0"/>
              <a:t>u</a:t>
            </a:r>
            <a:r>
              <a:rPr lang="en-NZ" sz="2300" dirty="0" smtClean="0"/>
              <a:t>sing the whare tapa whā model to explore different aspects of well-being</a:t>
            </a:r>
          </a:p>
          <a:p>
            <a:pPr algn="just"/>
            <a:r>
              <a:rPr lang="en-NZ" sz="2300" dirty="0" smtClean="0"/>
              <a:t>interviewing family and friends about their understandings and beliefs</a:t>
            </a:r>
          </a:p>
          <a:p>
            <a:pPr algn="just"/>
            <a:r>
              <a:rPr lang="en-NZ" sz="2300" dirty="0" smtClean="0"/>
              <a:t>reflection on learning.</a:t>
            </a:r>
          </a:p>
          <a:p>
            <a:pPr algn="just"/>
            <a:endParaRPr lang="en-NZ" sz="2400" dirty="0" smtClean="0"/>
          </a:p>
          <a:p>
            <a:pPr algn="just"/>
            <a:endParaRPr lang="en-NZ" sz="2800" dirty="0" smtClean="0"/>
          </a:p>
          <a:p>
            <a:pPr algn="just"/>
            <a:endParaRPr lang="en-NZ" sz="2800" dirty="0"/>
          </a:p>
          <a:p>
            <a:pPr marL="0" indent="0" algn="just">
              <a:buNone/>
            </a:pPr>
            <a:endParaRPr lang="en-US" sz="2000" dirty="0"/>
          </a:p>
        </p:txBody>
      </p:sp>
      <p:pic>
        <p:nvPicPr>
          <p:cNvPr id="4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8177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 smtClean="0">
                <a:solidFill>
                  <a:srgbClr val="13340A"/>
                </a:solidFill>
              </a:rPr>
              <a:t>UNIT OVERVIEW… </a:t>
            </a:r>
            <a:r>
              <a:rPr lang="en-US" sz="2800" dirty="0" smtClean="0">
                <a:solidFill>
                  <a:srgbClr val="A5E41A"/>
                </a:solidFill>
              </a:rPr>
              <a:t>HEALTH EDUCATION</a:t>
            </a:r>
            <a:endParaRPr lang="en-US" sz="2800" dirty="0">
              <a:solidFill>
                <a:srgbClr val="A5E41A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7544" y="1100628"/>
            <a:ext cx="7876356" cy="52807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800" b="1" dirty="0" smtClean="0"/>
              <a:t>SENIOR </a:t>
            </a:r>
            <a:r>
              <a:rPr lang="en-US" sz="2800" b="1" dirty="0"/>
              <a:t>UNIT (</a:t>
            </a:r>
            <a:r>
              <a:rPr lang="en-US" sz="2800" b="1" dirty="0" smtClean="0"/>
              <a:t>Level 3 </a:t>
            </a:r>
            <a:r>
              <a:rPr lang="en-US" sz="2800" b="1" dirty="0"/>
              <a:t>NCEA) </a:t>
            </a:r>
            <a:r>
              <a:rPr lang="en-US" sz="2400" dirty="0"/>
              <a:t>a</a:t>
            </a:r>
            <a:r>
              <a:rPr lang="en-US" sz="2400" dirty="0" smtClean="0"/>
              <a:t>ligned </a:t>
            </a:r>
            <a:r>
              <a:rPr lang="en-US" sz="2400" dirty="0"/>
              <a:t>to </a:t>
            </a:r>
            <a:r>
              <a:rPr lang="en-US" sz="2400" dirty="0" smtClean="0"/>
              <a:t>NZC </a:t>
            </a:r>
            <a:r>
              <a:rPr lang="en-US" sz="2400" dirty="0"/>
              <a:t>l</a:t>
            </a:r>
            <a:r>
              <a:rPr lang="en-US" sz="2400" dirty="0" smtClean="0"/>
              <a:t>evel 8</a:t>
            </a:r>
            <a:endParaRPr lang="en-US" sz="2400" dirty="0"/>
          </a:p>
          <a:p>
            <a:pPr marL="0" indent="0">
              <a:buNone/>
            </a:pPr>
            <a:r>
              <a:rPr lang="en-US" sz="2400" b="1" dirty="0" smtClean="0"/>
              <a:t>Possible </a:t>
            </a:r>
            <a:r>
              <a:rPr lang="en-US" sz="2400" b="1" dirty="0"/>
              <a:t>l</a:t>
            </a:r>
            <a:r>
              <a:rPr lang="en-US" sz="2400" b="1" dirty="0" smtClean="0"/>
              <a:t>earning </a:t>
            </a:r>
            <a:r>
              <a:rPr lang="en-US" sz="2400" b="1" dirty="0"/>
              <a:t>o</a:t>
            </a:r>
            <a:r>
              <a:rPr lang="en-US" sz="2400" b="1" dirty="0" smtClean="0"/>
              <a:t>utcomes </a:t>
            </a:r>
          </a:p>
          <a:p>
            <a:pPr marL="0" indent="0">
              <a:buNone/>
            </a:pPr>
            <a:r>
              <a:rPr lang="en-US" sz="2400" dirty="0" smtClean="0"/>
              <a:t>Students </a:t>
            </a:r>
            <a:r>
              <a:rPr lang="en-US" sz="2400" dirty="0"/>
              <a:t>will be able to:</a:t>
            </a:r>
            <a:endParaRPr lang="en-AU" sz="2400" dirty="0"/>
          </a:p>
          <a:p>
            <a:pPr lvl="0"/>
            <a:r>
              <a:rPr lang="en-US" sz="2400" dirty="0"/>
              <a:t>i</a:t>
            </a:r>
            <a:r>
              <a:rPr lang="en-US" sz="2400" dirty="0" smtClean="0"/>
              <a:t>ndependently </a:t>
            </a:r>
            <a:r>
              <a:rPr lang="en-US" sz="2400" dirty="0"/>
              <a:t>use an inquiry process (for example, the action competence learning cycle) to investigate health issues (all AOs on each strand; all assessment standards possible</a:t>
            </a:r>
            <a:r>
              <a:rPr lang="en-US" sz="2400" dirty="0" smtClean="0"/>
              <a:t>)</a:t>
            </a:r>
            <a:endParaRPr lang="en-AU" sz="2400" dirty="0"/>
          </a:p>
          <a:p>
            <a:pPr lvl="0"/>
            <a:r>
              <a:rPr lang="en-US" sz="2400" dirty="0"/>
              <a:t>c</a:t>
            </a:r>
            <a:r>
              <a:rPr lang="en-US" sz="2400" dirty="0" smtClean="0"/>
              <a:t>ritically </a:t>
            </a:r>
            <a:r>
              <a:rPr lang="en-US" sz="2400" dirty="0"/>
              <a:t>analyse own and others’ attitudes, values, and beliefs about current ethical issues or dilemmas (A3, A4, C3; AS3.4</a:t>
            </a:r>
            <a:r>
              <a:rPr lang="en-US" sz="2400" dirty="0" smtClean="0"/>
              <a:t>)</a:t>
            </a:r>
            <a:endParaRPr lang="en-AU" sz="2400" dirty="0"/>
          </a:p>
          <a:p>
            <a:pPr lvl="0"/>
            <a:r>
              <a:rPr lang="en-US" sz="2400" dirty="0"/>
              <a:t>d</a:t>
            </a:r>
            <a:r>
              <a:rPr lang="en-US" sz="2400" dirty="0" smtClean="0"/>
              <a:t>evelop </a:t>
            </a:r>
            <a:r>
              <a:rPr lang="en-US" sz="2400" dirty="0"/>
              <a:t>and justify strategies that will promote societal well-being, and for people directly and indirectly affected by health issues (A2, D3, D1; AS3.1, AS3.2, AS3.4).</a:t>
            </a:r>
            <a:endParaRPr lang="en-AU" sz="2400" dirty="0"/>
          </a:p>
          <a:p>
            <a:pPr marL="0" indent="0">
              <a:buNone/>
            </a:pPr>
            <a:r>
              <a:rPr lang="en-US" sz="2000" u="sng" dirty="0">
                <a:hlinkClick r:id="rId2"/>
              </a:rPr>
              <a:t>Senior Secondary Teaching and Learning Guidelines Level 8 Health</a:t>
            </a:r>
            <a:r>
              <a:rPr lang="en-US" sz="2000" dirty="0"/>
              <a:t> </a:t>
            </a:r>
            <a:endParaRPr lang="en-AU" sz="2000" dirty="0"/>
          </a:p>
          <a:p>
            <a:pPr marL="0" indent="0" algn="just">
              <a:buNone/>
            </a:pPr>
            <a:endParaRPr lang="en-US" sz="2000" dirty="0"/>
          </a:p>
        </p:txBody>
      </p:sp>
      <p:pic>
        <p:nvPicPr>
          <p:cNvPr id="4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38543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 smtClean="0">
                <a:solidFill>
                  <a:srgbClr val="13340A"/>
                </a:solidFill>
              </a:rPr>
              <a:t>UNIT OVERVIEW… </a:t>
            </a:r>
            <a:r>
              <a:rPr lang="en-US" sz="2800" dirty="0" smtClean="0">
                <a:solidFill>
                  <a:srgbClr val="A5E41A"/>
                </a:solidFill>
              </a:rPr>
              <a:t>HEALTH EDUCATION</a:t>
            </a:r>
            <a:endParaRPr lang="en-US" sz="2800" dirty="0">
              <a:solidFill>
                <a:srgbClr val="A5E41A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67544" y="1124744"/>
            <a:ext cx="7952988" cy="52807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800" b="1" dirty="0" smtClean="0"/>
              <a:t>SENIOR </a:t>
            </a:r>
            <a:r>
              <a:rPr lang="en-US" sz="2800" b="1" dirty="0"/>
              <a:t>UNIT (Level 3 NCEA) </a:t>
            </a:r>
            <a:endParaRPr lang="en-US" sz="2800" b="1" dirty="0" smtClean="0"/>
          </a:p>
          <a:p>
            <a:pPr marL="0" indent="0" algn="just">
              <a:buNone/>
            </a:pPr>
            <a:r>
              <a:rPr lang="en-NZ" sz="2300" dirty="0" smtClean="0"/>
              <a:t>This </a:t>
            </a:r>
            <a:r>
              <a:rPr lang="en-NZ" sz="2300" dirty="0"/>
              <a:t>unit </a:t>
            </a:r>
            <a:r>
              <a:rPr lang="en-NZ" sz="2300" dirty="0" smtClean="0"/>
              <a:t>includes:</a:t>
            </a:r>
            <a:endParaRPr lang="en-NZ" sz="2300" dirty="0"/>
          </a:p>
          <a:p>
            <a:pPr algn="just"/>
            <a:r>
              <a:rPr lang="en-NZ" sz="2300" dirty="0" smtClean="0"/>
              <a:t>activities </a:t>
            </a:r>
            <a:r>
              <a:rPr lang="en-NZ" sz="2300" dirty="0"/>
              <a:t>that explore </a:t>
            </a:r>
            <a:r>
              <a:rPr lang="en-NZ" sz="2300" dirty="0" smtClean="0"/>
              <a:t>existing knowledge and students’ </a:t>
            </a:r>
            <a:r>
              <a:rPr lang="en-NZ" sz="2300" dirty="0"/>
              <a:t>personal </a:t>
            </a:r>
            <a:r>
              <a:rPr lang="en-NZ" sz="2300" dirty="0" smtClean="0"/>
              <a:t>views</a:t>
            </a:r>
          </a:p>
          <a:p>
            <a:pPr algn="just"/>
            <a:r>
              <a:rPr lang="en-NZ" sz="2300" dirty="0" smtClean="0"/>
              <a:t>approaches to ethical decision making</a:t>
            </a:r>
          </a:p>
          <a:p>
            <a:pPr algn="just"/>
            <a:r>
              <a:rPr lang="en-NZ" sz="2300" dirty="0" smtClean="0"/>
              <a:t>use of action competence cycle to explore a health-related issue that confronts New Zealand society</a:t>
            </a:r>
          </a:p>
          <a:p>
            <a:pPr algn="just"/>
            <a:r>
              <a:rPr lang="en-NZ" sz="2300" dirty="0" smtClean="0"/>
              <a:t>introduction to Achievement Standard 3.4</a:t>
            </a:r>
          </a:p>
          <a:p>
            <a:pPr algn="just"/>
            <a:r>
              <a:rPr lang="en-NZ" sz="2300" dirty="0" smtClean="0"/>
              <a:t>how to accurately reference information sources</a:t>
            </a:r>
          </a:p>
          <a:p>
            <a:pPr algn="just"/>
            <a:r>
              <a:rPr lang="en-NZ" sz="2300" dirty="0" smtClean="0"/>
              <a:t>developing a vision for alternative approaches to awareness about organ donation in </a:t>
            </a:r>
            <a:r>
              <a:rPr lang="en-NZ" sz="2300" dirty="0"/>
              <a:t>New Zealand </a:t>
            </a:r>
            <a:endParaRPr lang="en-NZ" sz="2300" dirty="0" smtClean="0"/>
          </a:p>
          <a:p>
            <a:pPr algn="just"/>
            <a:r>
              <a:rPr lang="en-NZ" sz="2300" dirty="0" smtClean="0"/>
              <a:t>approaches to effective interviews</a:t>
            </a:r>
            <a:r>
              <a:rPr lang="en-NZ" sz="2300" dirty="0"/>
              <a:t> </a:t>
            </a:r>
            <a:r>
              <a:rPr lang="en-NZ" sz="2300" dirty="0" smtClean="0"/>
              <a:t>and surveys </a:t>
            </a:r>
          </a:p>
          <a:p>
            <a:pPr algn="just"/>
            <a:r>
              <a:rPr lang="en-NZ" sz="2300" dirty="0" smtClean="0"/>
              <a:t>reflection on learning.</a:t>
            </a:r>
          </a:p>
          <a:p>
            <a:pPr algn="just"/>
            <a:endParaRPr lang="en-NZ" sz="2400" dirty="0" smtClean="0"/>
          </a:p>
          <a:p>
            <a:pPr algn="just"/>
            <a:endParaRPr lang="en-NZ" sz="2800" dirty="0" smtClean="0"/>
          </a:p>
          <a:p>
            <a:pPr algn="just"/>
            <a:endParaRPr lang="en-NZ" sz="2800" dirty="0"/>
          </a:p>
          <a:p>
            <a:pPr marL="0" indent="0" algn="just">
              <a:buNone/>
            </a:pPr>
            <a:endParaRPr lang="en-US" sz="2000" dirty="0"/>
          </a:p>
        </p:txBody>
      </p:sp>
      <p:pic>
        <p:nvPicPr>
          <p:cNvPr id="4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42187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 smtClean="0">
                <a:solidFill>
                  <a:srgbClr val="13340A"/>
                </a:solidFill>
              </a:rPr>
              <a:t>UNIT OVERVIEW… </a:t>
            </a:r>
            <a:r>
              <a:rPr lang="en-US" sz="2800" dirty="0" smtClean="0">
                <a:solidFill>
                  <a:srgbClr val="A5E41A"/>
                </a:solidFill>
              </a:rPr>
              <a:t>HEALTH EDUCATION</a:t>
            </a:r>
            <a:endParaRPr lang="en-US" sz="2800" dirty="0">
              <a:solidFill>
                <a:srgbClr val="A5E41A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22960" y="1100628"/>
            <a:ext cx="7520940" cy="463262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800" b="1" dirty="0" smtClean="0"/>
              <a:t>SENIOR </a:t>
            </a:r>
            <a:r>
              <a:rPr lang="en-US" sz="2800" b="1" dirty="0"/>
              <a:t>UNIT (Level 3 NCEA) 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 smtClean="0"/>
              <a:t>Assessment </a:t>
            </a:r>
            <a:r>
              <a:rPr lang="en-US" sz="2800" b="1" dirty="0"/>
              <a:t>possibilities</a:t>
            </a:r>
            <a:endParaRPr lang="en-AU" sz="2800" dirty="0"/>
          </a:p>
          <a:p>
            <a:pPr lvl="0"/>
            <a:r>
              <a:rPr lang="en-US" sz="2800" dirty="0"/>
              <a:t>Health education 3.4 </a:t>
            </a:r>
            <a:r>
              <a:rPr lang="en-US" sz="2800" dirty="0" smtClean="0"/>
              <a:t>– </a:t>
            </a:r>
            <a:r>
              <a:rPr lang="en-US" sz="2800" dirty="0"/>
              <a:t>Analyse a contemporary ethical issue in relation to well-being </a:t>
            </a:r>
            <a:r>
              <a:rPr lang="en-US" sz="2800" dirty="0" smtClean="0"/>
              <a:t>(internal</a:t>
            </a:r>
            <a:r>
              <a:rPr lang="en-US" sz="2800" dirty="0"/>
              <a:t>)</a:t>
            </a:r>
            <a:endParaRPr lang="en-AU" sz="2800" dirty="0"/>
          </a:p>
          <a:p>
            <a:pPr lvl="0"/>
            <a:r>
              <a:rPr lang="en-US" sz="2800" dirty="0"/>
              <a:t>Health education 3.1 </a:t>
            </a:r>
            <a:r>
              <a:rPr lang="en-US" sz="2800" dirty="0" smtClean="0"/>
              <a:t>– </a:t>
            </a:r>
            <a:r>
              <a:rPr lang="en-US" sz="2800" dirty="0"/>
              <a:t>Analyse a New Zealand health issue </a:t>
            </a:r>
            <a:r>
              <a:rPr lang="en-US" sz="2800" dirty="0" smtClean="0"/>
              <a:t>(internal</a:t>
            </a:r>
            <a:r>
              <a:rPr lang="en-US" sz="2800" dirty="0"/>
              <a:t>)</a:t>
            </a:r>
            <a:endParaRPr lang="en-AU" sz="2800" dirty="0"/>
          </a:p>
          <a:p>
            <a:pPr lvl="0"/>
            <a:r>
              <a:rPr lang="en-US" sz="2800" dirty="0" smtClean="0"/>
              <a:t>Health </a:t>
            </a:r>
            <a:r>
              <a:rPr lang="en-US" sz="2800" dirty="0"/>
              <a:t>education 3.3 </a:t>
            </a:r>
            <a:r>
              <a:rPr lang="en-US" sz="2800" dirty="0" smtClean="0"/>
              <a:t>– </a:t>
            </a:r>
            <a:r>
              <a:rPr lang="en-US" sz="2800" dirty="0"/>
              <a:t>Evaluate health practices currently used in New Zealand </a:t>
            </a:r>
            <a:r>
              <a:rPr lang="en-US" sz="2800" dirty="0" smtClean="0"/>
              <a:t>(internal</a:t>
            </a:r>
            <a:r>
              <a:rPr lang="en-US" sz="2800" dirty="0"/>
              <a:t>)</a:t>
            </a:r>
            <a:endParaRPr lang="en-AU" sz="2800" dirty="0"/>
          </a:p>
          <a:p>
            <a:pPr marL="0" indent="0" algn="just">
              <a:buNone/>
            </a:pPr>
            <a:endParaRPr lang="en-US" sz="2000" dirty="0"/>
          </a:p>
        </p:txBody>
      </p:sp>
      <p:pic>
        <p:nvPicPr>
          <p:cNvPr id="4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54411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395536" y="404664"/>
            <a:ext cx="8208912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rgbClr val="13340A"/>
                </a:solidFill>
              </a:rPr>
              <a:t>Creative Use of Resources and Activities</a:t>
            </a:r>
            <a:endParaRPr lang="en-US" sz="3200" dirty="0">
              <a:solidFill>
                <a:srgbClr val="A5E41A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95536" y="1700808"/>
            <a:ext cx="7948364" cy="468052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AU" sz="2800" dirty="0" smtClean="0"/>
              <a:t>Teachers can use the units as starting points for cross-curricular teaching and learning.  </a:t>
            </a:r>
          </a:p>
          <a:p>
            <a:pPr marL="0" indent="0" algn="just">
              <a:buNone/>
            </a:pPr>
            <a:endParaRPr lang="en-AU" sz="2800" dirty="0" smtClean="0"/>
          </a:p>
          <a:p>
            <a:pPr marL="0" indent="0" algn="just">
              <a:buNone/>
            </a:pPr>
            <a:r>
              <a:rPr lang="en-AU" sz="2800" dirty="0" smtClean="0"/>
              <a:t>The resources and activities can be used in many combinations and at many levels depending on the needs  and experience of students.</a:t>
            </a:r>
          </a:p>
          <a:p>
            <a:pPr marL="0" indent="0" algn="just">
              <a:buNone/>
            </a:pPr>
            <a:endParaRPr lang="en-AU" sz="2800" dirty="0"/>
          </a:p>
          <a:p>
            <a:pPr marL="0" indent="0" algn="just">
              <a:buNone/>
            </a:pPr>
            <a:r>
              <a:rPr lang="en-AU" sz="2800" dirty="0" smtClean="0"/>
              <a:t>Enjoy the opportunities these resources provide!</a:t>
            </a:r>
            <a:endParaRPr lang="en-US" sz="2000" dirty="0"/>
          </a:p>
        </p:txBody>
      </p:sp>
      <p:pic>
        <p:nvPicPr>
          <p:cNvPr id="4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11585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692696"/>
            <a:ext cx="756084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4000" dirty="0" smtClean="0"/>
              <a:t>All of these fantastic resources are available to you for free on the ODNZ website </a:t>
            </a:r>
            <a:r>
              <a:rPr lang="en-NZ" sz="4000" dirty="0">
                <a:hlinkClick r:id="rId2"/>
              </a:rPr>
              <a:t>www.donor.co.nz</a:t>
            </a:r>
            <a:endParaRPr lang="en-NZ" sz="4000" dirty="0"/>
          </a:p>
          <a:p>
            <a:endParaRPr lang="en-NZ" dirty="0"/>
          </a:p>
        </p:txBody>
      </p:sp>
      <p:pic>
        <p:nvPicPr>
          <p:cNvPr id="5" name="Picture 4" descr="ODNZ_Logo-strapline_UC_cmyk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596" y="5013177"/>
            <a:ext cx="7272808" cy="1862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6189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762775"/>
            <a:ext cx="6928075" cy="6928079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721730" y="260648"/>
            <a:ext cx="7286684" cy="3528392"/>
          </a:xfrm>
          <a:prstGeom prst="round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46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467544" y="553831"/>
            <a:ext cx="7776864" cy="301162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000" b="1" dirty="0">
              <a:latin typeface="Iskoola Pota" pitchFamily="34" charset="0"/>
              <a:cs typeface="Iskoola Pot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676456" y="-459432"/>
            <a:ext cx="144016" cy="8136904"/>
          </a:xfrm>
          <a:prstGeom prst="rect">
            <a:avLst/>
          </a:prstGeom>
          <a:solidFill>
            <a:srgbClr val="A5E4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9" name="Rounded Rectangle 8"/>
          <p:cNvSpPr/>
          <p:nvPr/>
        </p:nvSpPr>
        <p:spPr>
          <a:xfrm>
            <a:off x="748638" y="4005064"/>
            <a:ext cx="7286684" cy="2592288"/>
          </a:xfrm>
          <a:prstGeom prst="round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46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Rectangle 4"/>
          <p:cNvSpPr/>
          <p:nvPr/>
        </p:nvSpPr>
        <p:spPr>
          <a:xfrm>
            <a:off x="1115616" y="474345"/>
            <a:ext cx="6552728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000" b="1" dirty="0" smtClean="0">
                <a:solidFill>
                  <a:srgbClr val="009900"/>
                </a:solidFill>
              </a:rPr>
              <a:t>If you were in an accident and your family members were asked if they would consent to donate your organs, would they know your wishes? </a:t>
            </a:r>
          </a:p>
          <a:p>
            <a:endParaRPr lang="en-NZ" sz="2000" b="1" dirty="0" smtClean="0">
              <a:solidFill>
                <a:srgbClr val="009900"/>
              </a:solidFill>
            </a:endParaRPr>
          </a:p>
          <a:p>
            <a:r>
              <a:rPr lang="en-NZ" sz="2000" b="1" dirty="0" smtClean="0">
                <a:solidFill>
                  <a:srgbClr val="009900"/>
                </a:solidFill>
              </a:rPr>
              <a:t>Alternatively, if it was a close </a:t>
            </a:r>
            <a:r>
              <a:rPr lang="en-NZ" sz="2000" b="1" smtClean="0">
                <a:solidFill>
                  <a:srgbClr val="009900"/>
                </a:solidFill>
              </a:rPr>
              <a:t>family member, </a:t>
            </a:r>
            <a:r>
              <a:rPr lang="en-NZ" sz="2000" b="1" dirty="0" smtClean="0">
                <a:solidFill>
                  <a:srgbClr val="009900"/>
                </a:solidFill>
              </a:rPr>
              <a:t>do you know their wishes or feelings about the issue of organ donation?</a:t>
            </a:r>
            <a:r>
              <a:rPr lang="en-NZ" sz="2000" b="1" dirty="0">
                <a:solidFill>
                  <a:srgbClr val="009900"/>
                </a:solidFill>
              </a:rPr>
              <a:t> </a:t>
            </a:r>
            <a:r>
              <a:rPr lang="en-NZ" sz="2000" b="1" dirty="0" smtClean="0">
                <a:solidFill>
                  <a:srgbClr val="009900"/>
                </a:solidFill>
              </a:rPr>
              <a:t> </a:t>
            </a:r>
          </a:p>
          <a:p>
            <a:endParaRPr lang="en-NZ" sz="2000" b="1" dirty="0" smtClean="0">
              <a:solidFill>
                <a:srgbClr val="009900"/>
              </a:solidFill>
            </a:endParaRPr>
          </a:p>
          <a:p>
            <a:r>
              <a:rPr lang="en-NZ" sz="2000" b="1" dirty="0" smtClean="0">
                <a:solidFill>
                  <a:srgbClr val="009900"/>
                </a:solidFill>
              </a:rPr>
              <a:t>They indicated that they </a:t>
            </a:r>
            <a:r>
              <a:rPr lang="en-NZ" sz="2000" b="1" dirty="0">
                <a:solidFill>
                  <a:srgbClr val="009900"/>
                </a:solidFill>
              </a:rPr>
              <a:t>wanted to be a donor on their </a:t>
            </a:r>
            <a:r>
              <a:rPr lang="en-NZ" sz="2000" b="1" dirty="0" smtClean="0">
                <a:solidFill>
                  <a:srgbClr val="009900"/>
                </a:solidFill>
              </a:rPr>
              <a:t>licence, </a:t>
            </a:r>
            <a:r>
              <a:rPr lang="en-NZ" sz="2000" b="1" dirty="0">
                <a:solidFill>
                  <a:srgbClr val="009900"/>
                </a:solidFill>
              </a:rPr>
              <a:t>but that was almost 10 years ago </a:t>
            </a:r>
            <a:r>
              <a:rPr lang="en-NZ" sz="2000" b="1" dirty="0" smtClean="0">
                <a:solidFill>
                  <a:srgbClr val="009900"/>
                </a:solidFill>
              </a:rPr>
              <a:t>– </a:t>
            </a:r>
            <a:r>
              <a:rPr lang="en-NZ" sz="2000" b="1" dirty="0">
                <a:solidFill>
                  <a:srgbClr val="009900"/>
                </a:solidFill>
              </a:rPr>
              <a:t>have </a:t>
            </a:r>
            <a:r>
              <a:rPr lang="en-NZ" sz="2000" b="1" dirty="0" smtClean="0">
                <a:solidFill>
                  <a:srgbClr val="009900"/>
                </a:solidFill>
              </a:rPr>
              <a:t>they changed their mind?</a:t>
            </a:r>
          </a:p>
          <a:p>
            <a:endParaRPr lang="en-NZ" sz="2000" b="1" dirty="0" smtClean="0"/>
          </a:p>
          <a:p>
            <a:endParaRPr lang="en-NZ" sz="2000" b="1" dirty="0" smtClean="0"/>
          </a:p>
          <a:p>
            <a:r>
              <a:rPr lang="en-NZ" sz="2000" b="1" dirty="0" smtClean="0">
                <a:solidFill>
                  <a:srgbClr val="13340A"/>
                </a:solidFill>
              </a:rPr>
              <a:t>Did you know that your family – not you – are the ones who would make this final decision about your organs?  Even though you may have ticked the box on your licence, this is an indication only, not a legal consent that doctors would act on.</a:t>
            </a:r>
          </a:p>
        </p:txBody>
      </p:sp>
    </p:spTree>
    <p:extLst>
      <p:ext uri="{BB962C8B-B14F-4D97-AF65-F5344CB8AC3E}">
        <p14:creationId xmlns:p14="http://schemas.microsoft.com/office/powerpoint/2010/main" val="4362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-762775"/>
            <a:ext cx="6928075" cy="6928079"/>
          </a:xfrm>
          <a:prstGeom prst="rect">
            <a:avLst/>
          </a:prstGeom>
          <a:noFill/>
        </p:spPr>
      </p:pic>
      <p:sp>
        <p:nvSpPr>
          <p:cNvPr id="3" name="Rounded Rectangle 2"/>
          <p:cNvSpPr/>
          <p:nvPr/>
        </p:nvSpPr>
        <p:spPr>
          <a:xfrm>
            <a:off x="721730" y="260648"/>
            <a:ext cx="7286684" cy="6408712"/>
          </a:xfrm>
          <a:prstGeom prst="roundRect">
            <a:avLst/>
          </a:prstGeom>
          <a:gradFill>
            <a:gsLst>
              <a:gs pos="0">
                <a:schemeClr val="dk1">
                  <a:tint val="50000"/>
                  <a:satMod val="300000"/>
                  <a:alpha val="46000"/>
                </a:schemeClr>
              </a:gs>
              <a:gs pos="35000">
                <a:schemeClr val="dk1">
                  <a:tint val="37000"/>
                  <a:satMod val="300000"/>
                </a:schemeClr>
              </a:gs>
              <a:gs pos="100000">
                <a:schemeClr val="dk1">
                  <a:tint val="15000"/>
                  <a:satMod val="350000"/>
                </a:schemeClr>
              </a:gs>
            </a:gsLst>
          </a:gradFill>
          <a:ln>
            <a:noFill/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467544" y="553831"/>
            <a:ext cx="7776864" cy="301162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3000" b="1" dirty="0">
              <a:latin typeface="Iskoola Pota" pitchFamily="34" charset="0"/>
              <a:cs typeface="Iskoola Pota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8676456" y="-459432"/>
            <a:ext cx="144016" cy="8136904"/>
          </a:xfrm>
          <a:prstGeom prst="rect">
            <a:avLst/>
          </a:prstGeom>
          <a:solidFill>
            <a:srgbClr val="A5E41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5" name="Rectangle 4"/>
          <p:cNvSpPr/>
          <p:nvPr/>
        </p:nvSpPr>
        <p:spPr>
          <a:xfrm>
            <a:off x="1115616" y="474345"/>
            <a:ext cx="6552728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 sz="3200" b="1" dirty="0" smtClean="0">
                <a:solidFill>
                  <a:srgbClr val="13340A"/>
                </a:solidFill>
              </a:rPr>
              <a:t>Encouraging people to talk about their views on organ donation with friends and family is a real focus for Organ Donation New Zealand.</a:t>
            </a:r>
          </a:p>
          <a:p>
            <a:pPr algn="ctr"/>
            <a:endParaRPr lang="en-NZ" sz="3200" b="1" dirty="0" smtClean="0">
              <a:solidFill>
                <a:srgbClr val="13340A"/>
              </a:solidFill>
            </a:endParaRPr>
          </a:p>
          <a:p>
            <a:pPr algn="ctr"/>
            <a:endParaRPr lang="en-NZ" sz="3200" b="1" dirty="0">
              <a:solidFill>
                <a:srgbClr val="13340A"/>
              </a:solidFill>
            </a:endParaRPr>
          </a:p>
          <a:p>
            <a:pPr algn="ctr"/>
            <a:r>
              <a:rPr lang="en-NZ" sz="3200" b="1" dirty="0" smtClean="0">
                <a:solidFill>
                  <a:srgbClr val="13340A"/>
                </a:solidFill>
              </a:rPr>
              <a:t>So with this in mind, they now have fully resourced teaching units available to teachers through their website</a:t>
            </a:r>
          </a:p>
          <a:p>
            <a:endParaRPr lang="en-NZ" sz="3200" b="1" dirty="0" smtClean="0">
              <a:solidFill>
                <a:srgbClr val="13340A"/>
              </a:solidFill>
            </a:endParaRPr>
          </a:p>
          <a:p>
            <a:pPr algn="ctr"/>
            <a:r>
              <a:rPr lang="en-NZ" sz="3200" b="1" dirty="0" smtClean="0">
                <a:solidFill>
                  <a:srgbClr val="13340A"/>
                </a:solidFill>
                <a:hlinkClick r:id="rId3"/>
              </a:rPr>
              <a:t>www.donor.co.nz</a:t>
            </a:r>
            <a:endParaRPr lang="en-NZ" sz="3200" b="1" dirty="0" smtClean="0">
              <a:solidFill>
                <a:srgbClr val="13340A"/>
              </a:solidFill>
            </a:endParaRPr>
          </a:p>
          <a:p>
            <a:endParaRPr lang="en-NZ" sz="2000" b="1" dirty="0">
              <a:solidFill>
                <a:srgbClr val="13340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852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196752"/>
            <a:ext cx="828092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NZ" sz="2400" dirty="0"/>
              <a:t>Organ Donation New Zealand (ODNZ) is New Zealand’s official </a:t>
            </a:r>
            <a:r>
              <a:rPr lang="en-NZ" sz="2400" dirty="0" smtClean="0"/>
              <a:t>donor </a:t>
            </a:r>
            <a:r>
              <a:rPr lang="en-NZ" sz="2400" dirty="0"/>
              <a:t>agency, which has been based at </a:t>
            </a:r>
            <a:r>
              <a:rPr lang="en-NZ" sz="2400" dirty="0" smtClean="0"/>
              <a:t>Green Lane </a:t>
            </a:r>
            <a:r>
              <a:rPr lang="en-NZ" sz="2400" dirty="0"/>
              <a:t>Hospital since 1987. ODNZ:</a:t>
            </a:r>
          </a:p>
          <a:p>
            <a:pPr marL="342900" indent="-342900" algn="just">
              <a:buFont typeface="Arial"/>
              <a:buChar char="•"/>
            </a:pPr>
            <a:r>
              <a:rPr lang="en-NZ" sz="2400" dirty="0" smtClean="0"/>
              <a:t>co-ordinates the donation of organs and tissues for transplant units in New Zealand and sometimes Australia, and tissue banks in New Zealand  </a:t>
            </a:r>
          </a:p>
          <a:p>
            <a:pPr marL="342900" indent="-342900" algn="just">
              <a:buFont typeface="Arial"/>
              <a:buChar char="•"/>
            </a:pPr>
            <a:r>
              <a:rPr lang="en-NZ" sz="2400" dirty="0" smtClean="0"/>
              <a:t>provides information and on-going support for families who have generously donated organs or tissues</a:t>
            </a:r>
          </a:p>
          <a:p>
            <a:pPr marL="342900" indent="-342900" algn="just">
              <a:buFont typeface="Arial"/>
              <a:buChar char="•"/>
            </a:pPr>
            <a:r>
              <a:rPr lang="en-NZ" sz="2400" dirty="0" smtClean="0"/>
              <a:t>works with health professionals to ensure that there are nationally consistent and excellent processes for donation </a:t>
            </a:r>
          </a:p>
          <a:p>
            <a:pPr marL="342900" indent="-342900" algn="just">
              <a:buFont typeface="Arial"/>
              <a:buChar char="•"/>
            </a:pPr>
            <a:r>
              <a:rPr lang="en-NZ" sz="2400" dirty="0" smtClean="0"/>
              <a:t>provides education and training for health professionals and information to the public.</a:t>
            </a:r>
          </a:p>
          <a:p>
            <a:pPr algn="just"/>
            <a:r>
              <a:rPr lang="en-NZ" sz="2400" dirty="0" smtClean="0">
                <a:hlinkClick r:id="rId2"/>
              </a:rPr>
              <a:t>www.donor.co.nz</a:t>
            </a:r>
            <a:r>
              <a:rPr lang="en-NZ" sz="2400" dirty="0" smtClean="0"/>
              <a:t> </a:t>
            </a:r>
            <a:endParaRPr lang="en-NZ" sz="2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rgbClr val="13340A"/>
                </a:solidFill>
              </a:rPr>
              <a:t>       WHO?… </a:t>
            </a:r>
            <a:r>
              <a:rPr lang="en-US" sz="3200" dirty="0" smtClean="0">
                <a:solidFill>
                  <a:srgbClr val="A5E41A"/>
                </a:solidFill>
              </a:rPr>
              <a:t>ORGAN DONATION NZ</a:t>
            </a:r>
            <a:endParaRPr lang="en-US" sz="3200" dirty="0">
              <a:solidFill>
                <a:srgbClr val="A5E41A"/>
              </a:solidFill>
            </a:endParaRPr>
          </a:p>
        </p:txBody>
      </p:sp>
      <p:pic>
        <p:nvPicPr>
          <p:cNvPr id="7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8236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196752"/>
            <a:ext cx="828092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2400" dirty="0" smtClean="0"/>
              <a:t>Four fully resourced units that can be used separately or in combination: 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Two social </a:t>
            </a:r>
            <a:r>
              <a:rPr lang="en-US" sz="2400" dirty="0"/>
              <a:t>s</a:t>
            </a:r>
            <a:r>
              <a:rPr lang="en-US" sz="2400" dirty="0" smtClean="0"/>
              <a:t>tudies units appropriate for years 9–10 and year 11 (NCEA Level 1)</a:t>
            </a:r>
          </a:p>
          <a:p>
            <a:pPr marL="800100" lvl="1" indent="-342900">
              <a:buFont typeface="Wingdings" pitchFamily="2" charset="2"/>
              <a:buChar char="Ø"/>
            </a:pPr>
            <a:r>
              <a:rPr lang="en-US" sz="2400" dirty="0" smtClean="0"/>
              <a:t> two </a:t>
            </a:r>
            <a:r>
              <a:rPr lang="en-US" sz="2400" dirty="0"/>
              <a:t>h</a:t>
            </a:r>
            <a:r>
              <a:rPr lang="en-US" sz="2400" dirty="0" smtClean="0"/>
              <a:t>ealth education units appropriate for years 9–10 and year 13 (NCEA Level 3) 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Worksheets</a:t>
            </a: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Resources </a:t>
            </a:r>
            <a:r>
              <a:rPr lang="en-US" sz="2400" dirty="0"/>
              <a:t>to guide students on interviewing about </a:t>
            </a:r>
            <a:r>
              <a:rPr lang="en-US" sz="2400" dirty="0" smtClean="0"/>
              <a:t>sensitive issues</a:t>
            </a:r>
            <a:endParaRPr lang="en-US" sz="2400" dirty="0"/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Web</a:t>
            </a:r>
            <a:r>
              <a:rPr lang="en-US" sz="2400" dirty="0"/>
              <a:t>-based resources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/>
              <a:t>Audio</a:t>
            </a:r>
            <a:r>
              <a:rPr lang="en-US" sz="2400" dirty="0"/>
              <a:t>-visual </a:t>
            </a:r>
            <a:r>
              <a:rPr lang="en-US" sz="2400" dirty="0" smtClean="0"/>
              <a:t>support material</a:t>
            </a:r>
          </a:p>
          <a:p>
            <a:endParaRPr lang="en-US" sz="2400" dirty="0"/>
          </a:p>
          <a:p>
            <a:r>
              <a:rPr lang="en-US" sz="2400" dirty="0" smtClean="0"/>
              <a:t>NB:  Speakers can be </a:t>
            </a:r>
            <a:r>
              <a:rPr lang="en-US" sz="2400" dirty="0" err="1" smtClean="0"/>
              <a:t>organised</a:t>
            </a:r>
            <a:r>
              <a:rPr lang="en-US" sz="2400" dirty="0" smtClean="0"/>
              <a:t> by ODNZ to visit schools throughout New Zealand.</a:t>
            </a:r>
          </a:p>
          <a:p>
            <a:endParaRPr lang="en-NZ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rgbClr val="13340A"/>
                </a:solidFill>
              </a:rPr>
              <a:t>              WHAT?… </a:t>
            </a:r>
            <a:r>
              <a:rPr lang="en-US" sz="3200" dirty="0" smtClean="0">
                <a:solidFill>
                  <a:srgbClr val="A5E41A"/>
                </a:solidFill>
              </a:rPr>
              <a:t>THE CONTENT</a:t>
            </a:r>
            <a:endParaRPr lang="en-US" sz="3200" dirty="0">
              <a:solidFill>
                <a:srgbClr val="A5E41A"/>
              </a:solidFill>
            </a:endParaRPr>
          </a:p>
        </p:txBody>
      </p:sp>
      <p:pic>
        <p:nvPicPr>
          <p:cNvPr id="6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57214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1196752"/>
            <a:ext cx="828092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/>
              <a:t>Organ donation is a topic that</a:t>
            </a:r>
          </a:p>
          <a:p>
            <a:pPr marL="342900" indent="-342900" algn="just">
              <a:buFont typeface="Arial"/>
              <a:buChar char="•"/>
            </a:pPr>
            <a:r>
              <a:rPr lang="en-US" sz="3200" dirty="0" smtClean="0"/>
              <a:t>is directly relevant to college age Kiwi students</a:t>
            </a:r>
          </a:p>
          <a:p>
            <a:pPr marL="342900" indent="-342900" algn="just">
              <a:buFont typeface="Arial"/>
              <a:buChar char="•"/>
            </a:pPr>
            <a:r>
              <a:rPr lang="en-US" sz="3200" dirty="0" smtClean="0"/>
              <a:t>lends itself to thought-provoking discussions</a:t>
            </a:r>
          </a:p>
          <a:p>
            <a:pPr marL="342900" indent="-342900" algn="just">
              <a:buFont typeface="Arial"/>
              <a:buChar char="•"/>
            </a:pPr>
            <a:r>
              <a:rPr lang="en-US" sz="3200" dirty="0"/>
              <a:t>c</a:t>
            </a:r>
            <a:r>
              <a:rPr lang="en-US" sz="3200" dirty="0" smtClean="0"/>
              <a:t>oncerns society at local, national, and international levels.</a:t>
            </a:r>
          </a:p>
          <a:p>
            <a:pPr algn="just"/>
            <a:endParaRPr lang="en-US" sz="3200" dirty="0" smtClean="0"/>
          </a:p>
          <a:p>
            <a:pPr algn="just"/>
            <a:r>
              <a:rPr lang="en-US" sz="3200" dirty="0" smtClean="0"/>
              <a:t>The skills that students can learn through this context can be transferred to many other sensitive situations they may face.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rgbClr val="13340A"/>
                </a:solidFill>
              </a:rPr>
              <a:t>               WHY?… </a:t>
            </a:r>
            <a:r>
              <a:rPr lang="en-US" sz="3200" dirty="0" smtClean="0">
                <a:solidFill>
                  <a:srgbClr val="A5E41A"/>
                </a:solidFill>
              </a:rPr>
              <a:t>THE RATIONALE</a:t>
            </a:r>
            <a:endParaRPr lang="en-US" sz="3200" dirty="0">
              <a:solidFill>
                <a:srgbClr val="A5E41A"/>
              </a:solidFill>
            </a:endParaRPr>
          </a:p>
        </p:txBody>
      </p:sp>
      <p:pic>
        <p:nvPicPr>
          <p:cNvPr id="6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440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2411760" y="-747464"/>
            <a:ext cx="6408712" cy="6548373"/>
          </a:xfrm>
          <a:prstGeom prst="ellipse">
            <a:avLst/>
          </a:prstGeom>
          <a:noFill/>
          <a:ln w="3714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6" name="Oval 5"/>
          <p:cNvSpPr/>
          <p:nvPr/>
        </p:nvSpPr>
        <p:spPr>
          <a:xfrm>
            <a:off x="-684584" y="493828"/>
            <a:ext cx="6408712" cy="6548373"/>
          </a:xfrm>
          <a:prstGeom prst="ellipse">
            <a:avLst/>
          </a:prstGeom>
          <a:noFill/>
          <a:ln w="2667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extBox 1"/>
          <p:cNvSpPr txBox="1"/>
          <p:nvPr/>
        </p:nvSpPr>
        <p:spPr>
          <a:xfrm>
            <a:off x="125252" y="163677"/>
            <a:ext cx="5869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b="1" dirty="0" smtClean="0">
                <a:solidFill>
                  <a:srgbClr val="13340A"/>
                </a:solidFill>
              </a:rPr>
              <a:t>SOMETHING FOR EVERYONE!</a:t>
            </a:r>
            <a:endParaRPr lang="en-NZ" sz="3600" b="1" dirty="0">
              <a:solidFill>
                <a:srgbClr val="13340A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1412776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13340A"/>
                </a:solidFill>
              </a:rPr>
              <a:t>NZ-BASED</a:t>
            </a:r>
            <a:endParaRPr lang="en-NZ" sz="2400" b="1" dirty="0">
              <a:solidFill>
                <a:srgbClr val="13340A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20072" y="1730147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9900"/>
                </a:solidFill>
              </a:rPr>
              <a:t>FACEBOOK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67544" y="1988840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13340A"/>
                </a:solidFill>
              </a:rPr>
              <a:t>LITERACY STRATEGIES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2708920"/>
            <a:ext cx="43204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13340A"/>
                </a:solidFill>
              </a:rPr>
              <a:t>FOR NEW NZ CURRICULUM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544" y="3212976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13340A"/>
                </a:solidFill>
              </a:rPr>
              <a:t>ASSESSES NEW STANDARDS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7544" y="3799807"/>
            <a:ext cx="51713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13340A"/>
                </a:solidFill>
              </a:rPr>
              <a:t>ACTION COMPETENCE CYCLE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67544" y="4807919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13340A"/>
                </a:solidFill>
              </a:rPr>
              <a:t>THINKING STRATEGIES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7544" y="4303863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13340A"/>
                </a:solidFill>
              </a:rPr>
              <a:t>HUMAN RIGHTS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67544" y="5301208"/>
            <a:ext cx="531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13340A"/>
                </a:solidFill>
              </a:rPr>
              <a:t>DIFFERENT POINTS OF VIEW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7544" y="5805264"/>
            <a:ext cx="31683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13340A"/>
                </a:solidFill>
              </a:rPr>
              <a:t>VALUES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220072" y="1241716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9900"/>
                </a:solidFill>
              </a:rPr>
              <a:t>JUSTIN BIEBER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220072" y="725199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9900"/>
                </a:solidFill>
              </a:rPr>
              <a:t>URBAN MYTHS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20072" y="2280920"/>
            <a:ext cx="38164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9900"/>
                </a:solidFill>
              </a:rPr>
              <a:t>THINKING ABOUT GETTING YOUR DRIVER’S LICENCE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20072" y="3255933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9900"/>
                </a:solidFill>
              </a:rPr>
              <a:t>CREATIVE ACTIVITIES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220072" y="392537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9900"/>
                </a:solidFill>
              </a:rPr>
              <a:t>GROUP WORK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20072" y="4522460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9900"/>
                </a:solidFill>
              </a:rPr>
              <a:t>WHAT DO I THINK?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220072" y="5919663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9900"/>
                </a:solidFill>
              </a:rPr>
              <a:t>SCIENTIFIC STUFF</a:t>
            </a:r>
            <a:endParaRPr lang="en-NZ" sz="2400" b="1" dirty="0">
              <a:solidFill>
                <a:srgbClr val="0099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220072" y="5230027"/>
            <a:ext cx="3240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 smtClean="0">
                <a:solidFill>
                  <a:srgbClr val="009900"/>
                </a:solidFill>
              </a:rPr>
              <a:t>ABOUT BODY ORGANS</a:t>
            </a:r>
            <a:endParaRPr lang="en-NZ" sz="2400" b="1" dirty="0">
              <a:solidFill>
                <a:srgbClr val="0099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55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200" dirty="0" smtClean="0">
                <a:solidFill>
                  <a:srgbClr val="13340A"/>
                </a:solidFill>
              </a:rPr>
              <a:t>      HOW?… </a:t>
            </a:r>
            <a:r>
              <a:rPr lang="en-US" sz="3200" dirty="0" smtClean="0">
                <a:solidFill>
                  <a:srgbClr val="A5E41A"/>
                </a:solidFill>
              </a:rPr>
              <a:t>THE APPROACH TAKEN</a:t>
            </a:r>
            <a:endParaRPr lang="en-US" sz="3200" dirty="0">
              <a:solidFill>
                <a:srgbClr val="A5E41A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22960" y="1505335"/>
            <a:ext cx="7520940" cy="3579849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/>
              <a:buChar char="•"/>
            </a:pPr>
            <a:r>
              <a:rPr lang="en-US" sz="2400" dirty="0" smtClean="0"/>
              <a:t>Based on the principles of the New Zealand Curriculum, and the values it espouses in particular – inquiry, diversity, and integrity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smtClean="0"/>
              <a:t>Incorporates sound pedagogical practice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smtClean="0"/>
              <a:t>Encourages teachers to adapt the material and resources to meet the specific needs of the students in front of them</a:t>
            </a:r>
          </a:p>
          <a:p>
            <a:pPr marL="0" indent="0">
              <a:buNone/>
            </a:pPr>
            <a:endParaRPr lang="en-US" sz="2400" dirty="0" smtClean="0"/>
          </a:p>
          <a:p>
            <a:pPr>
              <a:buFont typeface="Arial"/>
              <a:buChar char="•"/>
            </a:pPr>
            <a:r>
              <a:rPr lang="en-US" sz="2400" dirty="0" smtClean="0"/>
              <a:t>Includes material that can be used at many levels of the curriculum and across curricula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dirty="0"/>
          </a:p>
        </p:txBody>
      </p:sp>
      <p:pic>
        <p:nvPicPr>
          <p:cNvPr id="4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9741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822960" y="365760"/>
            <a:ext cx="7520940" cy="548640"/>
          </a:xfrm>
          <a:prstGeom prst="rect">
            <a:avLst/>
          </a:prstGeom>
          <a:ln>
            <a:solidFill>
              <a:srgbClr val="13340A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 smtClean="0">
                <a:solidFill>
                  <a:srgbClr val="13340A"/>
                </a:solidFill>
              </a:rPr>
              <a:t>UNIT OVERVIEW… </a:t>
            </a:r>
            <a:r>
              <a:rPr lang="en-US" sz="2800" dirty="0" smtClean="0">
                <a:solidFill>
                  <a:srgbClr val="A5E41A"/>
                </a:solidFill>
              </a:rPr>
              <a:t>HEALTH EDUCATION</a:t>
            </a:r>
            <a:endParaRPr lang="en-US" sz="2800" dirty="0">
              <a:solidFill>
                <a:srgbClr val="A5E41A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22960" y="1100628"/>
            <a:ext cx="7520940" cy="52807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800" b="1" dirty="0" smtClean="0"/>
              <a:t>JUNIOR </a:t>
            </a:r>
            <a:r>
              <a:rPr lang="en-US" sz="2800" b="1" dirty="0"/>
              <a:t>UNIT </a:t>
            </a:r>
            <a:r>
              <a:rPr lang="en-US" sz="2800" b="1" dirty="0" smtClean="0"/>
              <a:t>(years 9–10) </a:t>
            </a:r>
          </a:p>
          <a:p>
            <a:pPr marL="0" indent="0" algn="just">
              <a:buNone/>
            </a:pPr>
            <a:r>
              <a:rPr lang="en-US" sz="2800" dirty="0" smtClean="0"/>
              <a:t>Aligned </a:t>
            </a:r>
            <a:r>
              <a:rPr lang="en-US" sz="2800" dirty="0"/>
              <a:t>to the </a:t>
            </a:r>
            <a:r>
              <a:rPr lang="en-US" sz="2800" dirty="0" smtClean="0"/>
              <a:t>NZC </a:t>
            </a:r>
            <a:r>
              <a:rPr lang="en-US" sz="2800" dirty="0"/>
              <a:t>l</a:t>
            </a:r>
            <a:r>
              <a:rPr lang="en-US" sz="2800" dirty="0" smtClean="0"/>
              <a:t>evel </a:t>
            </a:r>
            <a:r>
              <a:rPr lang="en-US" sz="2800" dirty="0"/>
              <a:t>5 </a:t>
            </a:r>
            <a:r>
              <a:rPr lang="en-US" sz="2800" dirty="0" smtClean="0"/>
              <a:t>achievement </a:t>
            </a:r>
            <a:r>
              <a:rPr lang="en-US" sz="2800" dirty="0"/>
              <a:t>o</a:t>
            </a:r>
            <a:r>
              <a:rPr lang="en-US" sz="2800" dirty="0" smtClean="0"/>
              <a:t>bjectives: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 smtClean="0"/>
              <a:t>Linked to learning </a:t>
            </a:r>
            <a:r>
              <a:rPr lang="en-US" sz="2800" b="1" dirty="0"/>
              <a:t>o</a:t>
            </a:r>
            <a:r>
              <a:rPr lang="en-US" sz="2800" b="1" dirty="0" smtClean="0"/>
              <a:t>bjectives  (level </a:t>
            </a:r>
            <a:r>
              <a:rPr lang="en-US" sz="2800" b="1" dirty="0"/>
              <a:t>5)</a:t>
            </a:r>
            <a:endParaRPr lang="en-AU" sz="2800" dirty="0"/>
          </a:p>
          <a:p>
            <a:r>
              <a:rPr lang="en-US" sz="2800" dirty="0"/>
              <a:t>Personal growth and development (A1)</a:t>
            </a:r>
            <a:endParaRPr lang="en-AU" sz="2800" dirty="0"/>
          </a:p>
          <a:p>
            <a:r>
              <a:rPr lang="en-US" sz="2800" dirty="0"/>
              <a:t>Personal identity (A4)</a:t>
            </a:r>
            <a:endParaRPr lang="en-AU" sz="2800" dirty="0"/>
          </a:p>
          <a:p>
            <a:r>
              <a:rPr lang="en-US" sz="2800" dirty="0"/>
              <a:t>Relationships (C1)</a:t>
            </a:r>
            <a:endParaRPr lang="en-AU" sz="2800" dirty="0"/>
          </a:p>
          <a:p>
            <a:r>
              <a:rPr lang="en-US" sz="2800" dirty="0"/>
              <a:t>Identity, sensitivity and respect (C2)</a:t>
            </a:r>
            <a:endParaRPr lang="en-AU" sz="2800" dirty="0"/>
          </a:p>
          <a:p>
            <a:r>
              <a:rPr lang="en-US" sz="2800" dirty="0"/>
              <a:t>Interpersonal </a:t>
            </a:r>
            <a:r>
              <a:rPr lang="en-US" sz="2800" dirty="0" smtClean="0"/>
              <a:t>skills </a:t>
            </a:r>
            <a:r>
              <a:rPr lang="en-US" sz="2800" dirty="0"/>
              <a:t>(C3)</a:t>
            </a:r>
            <a:r>
              <a:rPr lang="en-AU" sz="2800" dirty="0"/>
              <a:t> </a:t>
            </a:r>
            <a:endParaRPr lang="en-AU" sz="2800" dirty="0" smtClean="0"/>
          </a:p>
          <a:p>
            <a:pPr marL="0" indent="0" algn="just">
              <a:buNone/>
            </a:pPr>
            <a:endParaRPr lang="en-US" sz="2800" dirty="0"/>
          </a:p>
        </p:txBody>
      </p:sp>
      <p:pic>
        <p:nvPicPr>
          <p:cNvPr id="4" name="Picture 2" descr="http://4.bp.blogspot.com/-5-JTs61S1nA/T24-cm4jpcI/AAAAAAAABHc/raDSvMrNFT0/s1600/big_logo.pn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911549" cy="9115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31671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1369</TotalTime>
  <Words>1072</Words>
  <Application>Microsoft Macintosh PowerPoint</Application>
  <PresentationFormat>On-screen Show (4:3)</PresentationFormat>
  <Paragraphs>128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Liz Tui Morris</cp:lastModifiedBy>
  <cp:revision>70</cp:revision>
  <dcterms:created xsi:type="dcterms:W3CDTF">2012-06-20T23:16:09Z</dcterms:created>
  <dcterms:modified xsi:type="dcterms:W3CDTF">2013-05-07T23:40:05Z</dcterms:modified>
</cp:coreProperties>
</file>